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DM Sans" panose="020B0604020202020204" charset="0"/>
      <p:regular r:id="rId18"/>
    </p:embeddedFont>
    <p:embeddedFont>
      <p:font typeface="DM Sans Semi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58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789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114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07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43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472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912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71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953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742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950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07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944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26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476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29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152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94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08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671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005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730175"/>
            <a:ext cx="834027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50" dirty="0">
                <a:solidFill>
                  <a:srgbClr val="000000"/>
                </a:solidFill>
              </a:rPr>
              <a:t>Проектирование реляционной базы данных для повышения эффективности управления </a:t>
            </a:r>
            <a:r>
              <a:rPr lang="ru-RU" sz="4450" dirty="0" err="1">
                <a:solidFill>
                  <a:srgbClr val="000000"/>
                </a:solidFill>
              </a:rPr>
              <a:t>event</a:t>
            </a:r>
            <a:r>
              <a:rPr lang="ru-RU" sz="4450" dirty="0">
                <a:solidFill>
                  <a:srgbClr val="000000"/>
                </a:solidFill>
              </a:rPr>
              <a:t>-проектами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766405"/>
            <a:ext cx="54197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Краткое описание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666" y="1769031"/>
            <a:ext cx="3704987" cy="2824877"/>
          </a:xfrm>
          <a:prstGeom prst="roundRect">
            <a:avLst>
              <a:gd name="adj" fmla="val 3223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982980" y="1993344"/>
            <a:ext cx="650319" cy="650319"/>
          </a:xfrm>
          <a:prstGeom prst="roundRect">
            <a:avLst>
              <a:gd name="adj" fmla="val 14059386"/>
            </a:avLst>
          </a:prstGeom>
          <a:solidFill>
            <a:srgbClr val="00BDE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12" y="2135624"/>
            <a:ext cx="292656" cy="3657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980" y="2860358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Основная цель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82980" y="3329107"/>
            <a:ext cx="3256359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Автоматизация учета мероприятий, участников, тренеров и финансов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0347" y="1769031"/>
            <a:ext cx="3704987" cy="2824877"/>
          </a:xfrm>
          <a:prstGeom prst="roundRect">
            <a:avLst>
              <a:gd name="adj" fmla="val 3223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4904661" y="1993344"/>
            <a:ext cx="650319" cy="650319"/>
          </a:xfrm>
          <a:prstGeom prst="roundRect">
            <a:avLst>
              <a:gd name="adj" fmla="val 14059386"/>
            </a:avLst>
          </a:prstGeom>
          <a:solidFill>
            <a:srgbClr val="00BDE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93" y="2135624"/>
            <a:ext cx="292656" cy="3657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04661" y="2860358"/>
            <a:ext cx="321695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Ключевые возможности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4904661" y="3329107"/>
            <a:ext cx="3256359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Регистрация, расписание, финансовая аналитика, отчетность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58666" y="4810601"/>
            <a:ext cx="7626667" cy="2131219"/>
          </a:xfrm>
          <a:prstGeom prst="roundRect">
            <a:avLst>
              <a:gd name="adj" fmla="val 427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982980" y="5034915"/>
            <a:ext cx="650319" cy="650319"/>
          </a:xfrm>
          <a:prstGeom prst="roundRect">
            <a:avLst>
              <a:gd name="adj" fmla="val 14059386"/>
            </a:avLst>
          </a:prstGeom>
          <a:solidFill>
            <a:srgbClr val="00BDE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812" y="5177195"/>
            <a:ext cx="292656" cy="3657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2980" y="5901928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Целевая аудитория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982980" y="6370677"/>
            <a:ext cx="717804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Event-менеджеры, организаторы, администраторы, клиенты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58667" y="7736324"/>
            <a:ext cx="762666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7626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438066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400" dirty="0"/>
          </a:p>
        </p:txBody>
      </p:sp>
      <p:sp>
        <p:nvSpPr>
          <p:cNvPr id="7" name="Text 13">
            <a:extLst>
              <a:ext uri="{FF2B5EF4-FFF2-40B4-BE49-F238E27FC236}">
                <a16:creationId xmlns:a16="http://schemas.microsoft.com/office/drawing/2014/main" id="{A1F730AF-FCAC-4A20-AF9E-855D98C0FF22}"/>
              </a:ext>
            </a:extLst>
          </p:cNvPr>
          <p:cNvSpPr/>
          <p:nvPr/>
        </p:nvSpPr>
        <p:spPr>
          <a:xfrm>
            <a:off x="406163" y="763424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14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7C5613-0621-451F-BA5C-0265C8CC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2" y="586978"/>
            <a:ext cx="14013503" cy="66188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337"/>
            <a:ext cx="8173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Цикл действий для участника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56197" y="2361486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Выбор мероприятия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51904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 дате и направлению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08" y="2827377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2361486"/>
            <a:ext cx="3639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Проверка свободных мест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4442" y="2851904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Актуальная информация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2827377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996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Заполнение данных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486870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Быстрая регистрация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117" y="421100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4442" y="5631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Оплата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824442" y="6121956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Безопасный расчет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4326" y="5594628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970603" y="5631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Подтверждение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6121956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Мгновенное уведомление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6508" y="5594628"/>
            <a:ext cx="339328" cy="42422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170265" y="3996452"/>
            <a:ext cx="3408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Получение информации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793790" y="448687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 мероприятии</a:t>
            </a:r>
            <a:endParaRPr lang="en-US" sz="175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7717" y="4211003"/>
            <a:ext cx="339328" cy="424220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93790" y="762381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337"/>
            <a:ext cx="9190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Цикл действий для организатора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824442" y="2248495"/>
            <a:ext cx="3846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Назначение организаторов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10" y="2798921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4442" y="3158609"/>
            <a:ext cx="3069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Назначение тренеров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239" y="3508058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068723"/>
            <a:ext cx="37853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Формирование расписания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485680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824442" y="5333286"/>
            <a:ext cx="3890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Управление регистрациями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342" y="5358408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9824442" y="6243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Завершение и отчет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0564" y="5792748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600319" y="6243518"/>
            <a:ext cx="3205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Открытие регистрации</a:t>
            </a:r>
            <a:endParaRPr lang="en-US" sz="22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7823" y="5623084"/>
            <a:ext cx="339328" cy="42422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1156811" y="5333286"/>
            <a:ext cx="3649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Проведение мероприятия</a:t>
            </a:r>
            <a:endParaRPr lang="en-US" sz="2200" dirty="0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0595" y="4913948"/>
            <a:ext cx="339328" cy="424220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>
            <a:off x="793790" y="4068723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Определение мастер-классов</a:t>
            </a:r>
            <a:endParaRPr lang="en-US" sz="2200" dirty="0"/>
          </a:p>
        </p:txBody>
      </p:sp>
      <p:pic>
        <p:nvPicPr>
          <p:cNvPr id="25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26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1411" y="3936325"/>
            <a:ext cx="339328" cy="424220"/>
          </a:xfrm>
          <a:prstGeom prst="rect">
            <a:avLst/>
          </a:prstGeom>
        </p:spPr>
      </p:pic>
      <p:sp>
        <p:nvSpPr>
          <p:cNvPr id="27" name="Text 9"/>
          <p:cNvSpPr/>
          <p:nvPr/>
        </p:nvSpPr>
        <p:spPr>
          <a:xfrm>
            <a:off x="1970603" y="315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Определение места</a:t>
            </a:r>
            <a:endParaRPr lang="en-US" sz="2200" dirty="0"/>
          </a:p>
        </p:txBody>
      </p:sp>
      <p:pic>
        <p:nvPicPr>
          <p:cNvPr id="2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2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3492" y="3063597"/>
            <a:ext cx="339328" cy="424220"/>
          </a:xfrm>
          <a:prstGeom prst="rect">
            <a:avLst/>
          </a:prstGeom>
        </p:spPr>
      </p:pic>
      <p:sp>
        <p:nvSpPr>
          <p:cNvPr id="30" name="Text 10"/>
          <p:cNvSpPr/>
          <p:nvPr/>
        </p:nvSpPr>
        <p:spPr>
          <a:xfrm>
            <a:off x="1544479" y="2248495"/>
            <a:ext cx="3261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Создание мероприятия</a:t>
            </a:r>
            <a:endParaRPr lang="en-US" sz="2200" dirty="0"/>
          </a:p>
        </p:txBody>
      </p:sp>
      <p:pic>
        <p:nvPicPr>
          <p:cNvPr id="31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2653" y="2140744"/>
            <a:ext cx="4564975" cy="4564975"/>
          </a:xfrm>
          <a:prstGeom prst="rect">
            <a:avLst/>
          </a:prstGeom>
        </p:spPr>
      </p:pic>
      <p:pic>
        <p:nvPicPr>
          <p:cNvPr id="32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0270" y="2629257"/>
            <a:ext cx="339328" cy="424220"/>
          </a:xfrm>
          <a:prstGeom prst="rect">
            <a:avLst/>
          </a:prstGeom>
        </p:spPr>
      </p:pic>
      <p:sp>
        <p:nvSpPr>
          <p:cNvPr id="33" name="Text 11"/>
          <p:cNvSpPr/>
          <p:nvPr/>
        </p:nvSpPr>
        <p:spPr>
          <a:xfrm>
            <a:off x="738187" y="777835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6058495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Требования к нагрузке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9381" y="1708547"/>
            <a:ext cx="6447353" cy="1658064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30480">
            <a:solidFill>
              <a:srgbClr val="3257B8"/>
            </a:solidFill>
            <a:prstDash val="solid"/>
          </a:ln>
          <a:effectLst>
            <a:outerShdw dist="20320" dir="2700000" algn="bl" rotWithShape="0">
              <a:srgbClr val="3257B8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28901" y="1708547"/>
            <a:ext cx="121920" cy="1658064"/>
          </a:xfrm>
          <a:prstGeom prst="roundRect">
            <a:avLst>
              <a:gd name="adj" fmla="val 74748"/>
            </a:avLst>
          </a:prstGeom>
          <a:solidFill>
            <a:srgbClr val="3257B8"/>
          </a:solidFill>
          <a:ln/>
        </p:spPr>
      </p:sp>
      <p:sp>
        <p:nvSpPr>
          <p:cNvPr id="5" name="Text 3"/>
          <p:cNvSpPr/>
          <p:nvPr/>
        </p:nvSpPr>
        <p:spPr>
          <a:xfrm>
            <a:off x="1098233" y="1955959"/>
            <a:ext cx="29435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Электронный процесс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98233" y="2425065"/>
            <a:ext cx="586109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Организатор может провести мероприятие от начала до конца без бумажных носителей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666" y="1708547"/>
            <a:ext cx="6447353" cy="1658064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30480">
            <a:solidFill>
              <a:srgbClr val="3257B8"/>
            </a:solidFill>
            <a:prstDash val="solid"/>
          </a:ln>
          <a:effectLst>
            <a:outerShdw dist="20320" dir="2700000" algn="bl" rotWithShape="0">
              <a:srgbClr val="3257B8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393186" y="1708547"/>
            <a:ext cx="121920" cy="1658064"/>
          </a:xfrm>
          <a:prstGeom prst="roundRect">
            <a:avLst>
              <a:gd name="adj" fmla="val 74748"/>
            </a:avLst>
          </a:prstGeom>
          <a:solidFill>
            <a:srgbClr val="3257B8"/>
          </a:solidFill>
          <a:ln/>
        </p:spPr>
      </p:sp>
      <p:sp>
        <p:nvSpPr>
          <p:cNvPr id="9" name="Text 7"/>
          <p:cNvSpPr/>
          <p:nvPr/>
        </p:nvSpPr>
        <p:spPr>
          <a:xfrm>
            <a:off x="7762518" y="1955959"/>
            <a:ext cx="35150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30 секундная регистрация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762518" y="2425065"/>
            <a:ext cx="586109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Участник может зарегистрироваться на мероприятие и провести оплату за 30 сек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9381" y="3583543"/>
            <a:ext cx="6447353" cy="1658064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30480">
            <a:solidFill>
              <a:srgbClr val="3257B8"/>
            </a:solidFill>
            <a:prstDash val="solid"/>
          </a:ln>
          <a:effectLst>
            <a:outerShdw dist="20320" dir="2700000" algn="bl" rotWithShape="0">
              <a:srgbClr val="3257B8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728901" y="3583543"/>
            <a:ext cx="121920" cy="1658064"/>
          </a:xfrm>
          <a:prstGeom prst="roundRect">
            <a:avLst>
              <a:gd name="adj" fmla="val 74748"/>
            </a:avLst>
          </a:prstGeom>
          <a:solidFill>
            <a:srgbClr val="3257B8"/>
          </a:solidFill>
          <a:ln/>
        </p:spPr>
      </p:sp>
      <p:sp>
        <p:nvSpPr>
          <p:cNvPr id="13" name="Text 11"/>
          <p:cNvSpPr/>
          <p:nvPr/>
        </p:nvSpPr>
        <p:spPr>
          <a:xfrm>
            <a:off x="1098233" y="3830955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Отчеты в 1 клик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098233" y="4300061"/>
            <a:ext cx="586109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Организаторы получают основные отчеты менее чем за 5 минут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666" y="3583543"/>
            <a:ext cx="6447353" cy="1658064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30480">
            <a:solidFill>
              <a:srgbClr val="3257B8"/>
            </a:solidFill>
            <a:prstDash val="solid"/>
          </a:ln>
          <a:effectLst>
            <a:outerShdw dist="20320" dir="2700000" algn="bl" rotWithShape="0">
              <a:srgbClr val="3257B8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393186" y="3583543"/>
            <a:ext cx="121920" cy="1658064"/>
          </a:xfrm>
          <a:prstGeom prst="roundRect">
            <a:avLst>
              <a:gd name="adj" fmla="val 74748"/>
            </a:avLst>
          </a:prstGeom>
          <a:solidFill>
            <a:srgbClr val="3257B8"/>
          </a:solidFill>
          <a:ln/>
        </p:spPr>
      </p:sp>
      <p:sp>
        <p:nvSpPr>
          <p:cNvPr id="17" name="Text 15"/>
          <p:cNvSpPr/>
          <p:nvPr/>
        </p:nvSpPr>
        <p:spPr>
          <a:xfrm>
            <a:off x="7762518" y="3830955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Краткое расписание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762518" y="4300061"/>
            <a:ext cx="586109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Мастера получают расписание за 10 сек на месяц вперед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9381" y="5458539"/>
            <a:ext cx="6447353" cy="1658064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30480">
            <a:solidFill>
              <a:srgbClr val="3257B8"/>
            </a:solidFill>
            <a:prstDash val="solid"/>
          </a:ln>
          <a:effectLst>
            <a:outerShdw dist="20320" dir="2700000" algn="bl" rotWithShape="0">
              <a:srgbClr val="3257B8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728901" y="5458539"/>
            <a:ext cx="121920" cy="1658064"/>
          </a:xfrm>
          <a:prstGeom prst="roundRect">
            <a:avLst>
              <a:gd name="adj" fmla="val 74748"/>
            </a:avLst>
          </a:prstGeom>
          <a:solidFill>
            <a:srgbClr val="3257B8"/>
          </a:solidFill>
          <a:ln/>
        </p:spPr>
      </p:sp>
      <p:sp>
        <p:nvSpPr>
          <p:cNvPr id="21" name="Text 19"/>
          <p:cNvSpPr/>
          <p:nvPr/>
        </p:nvSpPr>
        <p:spPr>
          <a:xfrm>
            <a:off x="1098233" y="5705951"/>
            <a:ext cx="521529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Без конфликтное заполнение данными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098233" y="6175058"/>
            <a:ext cx="586109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Исключение конфликтов в расписании и распределении ресурсов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423666" y="5458539"/>
            <a:ext cx="6447353" cy="1658064"/>
          </a:xfrm>
          <a:prstGeom prst="roundRect">
            <a:avLst>
              <a:gd name="adj" fmla="val 8824"/>
            </a:avLst>
          </a:prstGeom>
          <a:solidFill>
            <a:srgbClr val="FFFFFF"/>
          </a:solidFill>
          <a:ln w="30480">
            <a:solidFill>
              <a:srgbClr val="3257B8"/>
            </a:solidFill>
            <a:prstDash val="solid"/>
          </a:ln>
          <a:effectLst>
            <a:outerShdw dist="20320" dir="2700000" algn="bl" rotWithShape="0">
              <a:srgbClr val="3257B8">
                <a:alpha val="100000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7393186" y="5458539"/>
            <a:ext cx="121920" cy="1658064"/>
          </a:xfrm>
          <a:prstGeom prst="roundRect">
            <a:avLst>
              <a:gd name="adj" fmla="val 74748"/>
            </a:avLst>
          </a:prstGeom>
          <a:solidFill>
            <a:srgbClr val="3257B8"/>
          </a:solidFill>
          <a:ln/>
        </p:spPr>
      </p:sp>
      <p:sp>
        <p:nvSpPr>
          <p:cNvPr id="25" name="Text 23"/>
          <p:cNvSpPr/>
          <p:nvPr/>
        </p:nvSpPr>
        <p:spPr>
          <a:xfrm>
            <a:off x="7762518" y="5705951"/>
            <a:ext cx="4269343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Многопользовательский режим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762518" y="6175058"/>
            <a:ext cx="586109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Одновременная работа нескольких пользователей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9381" y="7694295"/>
            <a:ext cx="1311163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1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Принятые решения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822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32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Реляционная СУБД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413879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Оптимизированная схема данных для максимальной производительности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9331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5443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Индексация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6024920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Ускорение частых запросов и улучшение отклика системы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721" y="19822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21185" y="2116931"/>
            <a:ext cx="356544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Транзакционная целостность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621185" y="3052405"/>
            <a:ext cx="35654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Гарантия сохранности и консистентности данных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721" y="423183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21185" y="4366498"/>
            <a:ext cx="3059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Хранимые процедуры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621185" y="4947642"/>
            <a:ext cx="356544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Быстрое создание мероприятий и мгновенная регистрация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93790" y="7261027"/>
            <a:ext cx="93852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19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785" y="2466261"/>
            <a:ext cx="4452223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Дальнейшее развитие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808196" y="3617952"/>
            <a:ext cx="6426041" cy="161568"/>
          </a:xfrm>
          <a:prstGeom prst="roundRect">
            <a:avLst>
              <a:gd name="adj" fmla="val 42030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65785" y="3456206"/>
            <a:ext cx="484942" cy="484942"/>
          </a:xfrm>
          <a:prstGeom prst="roundRect">
            <a:avLst>
              <a:gd name="adj" fmla="val 94279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3547170"/>
            <a:ext cx="242411" cy="303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7353" y="4102775"/>
            <a:ext cx="202096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Кэширование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27353" y="4452223"/>
            <a:ext cx="634543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Отчетов и статистики для повышения скорости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638336" y="3375541"/>
            <a:ext cx="6426160" cy="161568"/>
          </a:xfrm>
          <a:prstGeom prst="roundRect">
            <a:avLst>
              <a:gd name="adj" fmla="val 42030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7395924" y="3213795"/>
            <a:ext cx="484942" cy="484942"/>
          </a:xfrm>
          <a:prstGeom prst="roundRect">
            <a:avLst>
              <a:gd name="adj" fmla="val 94279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130" y="3304758"/>
            <a:ext cx="242411" cy="3031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57492" y="3860363"/>
            <a:ext cx="241339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Ролевая модель доступа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57492" y="4209812"/>
            <a:ext cx="634555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Администраторы - полный доступ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7557492" y="4524970"/>
            <a:ext cx="634555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Организаторы - управление мероприятиями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557492" y="4840129"/>
            <a:ext cx="634555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Тренеры - просмотр своих мероприятий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7557492" y="5155287"/>
            <a:ext cx="634555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Участники - ограниченный доступ через API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808196" y="6141125"/>
            <a:ext cx="6426041" cy="161568"/>
          </a:xfrm>
          <a:prstGeom prst="roundRect">
            <a:avLst>
              <a:gd name="adj" fmla="val 42030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8" name="Shape 13"/>
          <p:cNvSpPr/>
          <p:nvPr/>
        </p:nvSpPr>
        <p:spPr>
          <a:xfrm>
            <a:off x="565785" y="5979378"/>
            <a:ext cx="484942" cy="484942"/>
          </a:xfrm>
          <a:prstGeom prst="roundRect">
            <a:avLst>
              <a:gd name="adj" fmla="val 94279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1" y="6070342"/>
            <a:ext cx="242411" cy="30313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27353" y="6625947"/>
            <a:ext cx="290072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Мониторинг и обслуживание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727353" y="6975396"/>
            <a:ext cx="634543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Контроль производительности и профилактическое обслуживание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7638336" y="5898713"/>
            <a:ext cx="6426160" cy="161568"/>
          </a:xfrm>
          <a:prstGeom prst="roundRect">
            <a:avLst>
              <a:gd name="adj" fmla="val 42030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23" name="Shape 17"/>
          <p:cNvSpPr/>
          <p:nvPr/>
        </p:nvSpPr>
        <p:spPr>
          <a:xfrm>
            <a:off x="7395924" y="5736967"/>
            <a:ext cx="484942" cy="484942"/>
          </a:xfrm>
          <a:prstGeom prst="roundRect">
            <a:avLst>
              <a:gd name="adj" fmla="val 94279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13970" dir="2700000" algn="bl" rotWithShape="0">
              <a:srgbClr val="D8D4D4">
                <a:alpha val="100000"/>
              </a:srgbClr>
            </a:outerShdw>
          </a:effectLst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130" y="5827931"/>
            <a:ext cx="242411" cy="30313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57492" y="6383536"/>
            <a:ext cx="202096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Пагинация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557492" y="6732984"/>
            <a:ext cx="6345555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Оптимизация вывода расписания для мастеров</a:t>
            </a:r>
            <a:endParaRPr lang="en-US" sz="1250" dirty="0"/>
          </a:p>
        </p:txBody>
      </p:sp>
      <p:sp>
        <p:nvSpPr>
          <p:cNvPr id="27" name="Text 20"/>
          <p:cNvSpPr/>
          <p:nvPr/>
        </p:nvSpPr>
        <p:spPr>
          <a:xfrm>
            <a:off x="565785" y="7577376"/>
            <a:ext cx="13498830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1845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98CC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Спасибо за внимание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55736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80808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</TotalTime>
  <Words>265</Words>
  <Application>Microsoft Office PowerPoint</Application>
  <PresentationFormat>Произвольный</PresentationFormat>
  <Paragraphs>85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DM Sans Semi Bold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Alina Soldatkina</cp:lastModifiedBy>
  <cp:revision>6</cp:revision>
  <dcterms:created xsi:type="dcterms:W3CDTF">2025-09-29T16:38:56Z</dcterms:created>
  <dcterms:modified xsi:type="dcterms:W3CDTF">2025-10-19T13:45:20Z</dcterms:modified>
</cp:coreProperties>
</file>